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88" r:id="rId5"/>
    <p:sldId id="278" r:id="rId6"/>
    <p:sldId id="279" r:id="rId7"/>
    <p:sldId id="287" r:id="rId8"/>
    <p:sldId id="280" r:id="rId9"/>
    <p:sldId id="282" r:id="rId10"/>
    <p:sldId id="283" r:id="rId11"/>
    <p:sldId id="292" r:id="rId12"/>
    <p:sldId id="256" r:id="rId13"/>
    <p:sldId id="259" r:id="rId14"/>
    <p:sldId id="260" r:id="rId15"/>
    <p:sldId id="289" r:id="rId16"/>
    <p:sldId id="293" r:id="rId17"/>
    <p:sldId id="290" r:id="rId18"/>
    <p:sldId id="257" r:id="rId19"/>
    <p:sldId id="291" r:id="rId20"/>
    <p:sldId id="258" r:id="rId21"/>
    <p:sldId id="261" r:id="rId22"/>
    <p:sldId id="262" r:id="rId23"/>
    <p:sldId id="263" r:id="rId24"/>
    <p:sldId id="264" r:id="rId25"/>
    <p:sldId id="265" r:id="rId26"/>
    <p:sldId id="294" r:id="rId27"/>
    <p:sldId id="295" r:id="rId28"/>
    <p:sldId id="281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95907"/>
  </p:normalViewPr>
  <p:slideViewPr>
    <p:cSldViewPr snapToGrid="0">
      <p:cViewPr varScale="1">
        <p:scale>
          <a:sx n="137" d="100"/>
          <a:sy n="137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D35D-3546-9C01-53DA-5175D20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C520-3A99-A4FB-9088-1DE2A31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We’ll (always) kick things off at 5 after. 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Hopefully get the infrastructure setup for everyone. </a:t>
            </a:r>
          </a:p>
          <a:p>
            <a:pPr lvl="1"/>
            <a:r>
              <a:rPr lang="en-US" dirty="0"/>
              <a:t>GitHub and pulling workbooks. </a:t>
            </a:r>
          </a:p>
          <a:p>
            <a:pPr lvl="1"/>
            <a:r>
              <a:rPr lang="en-US" dirty="0"/>
              <a:t>Basic stats and code. </a:t>
            </a:r>
          </a:p>
          <a:p>
            <a:r>
              <a:rPr lang="en-US" dirty="0"/>
              <a:t>Next time:</a:t>
            </a:r>
          </a:p>
          <a:p>
            <a:pPr lvl="1"/>
            <a:r>
              <a:rPr lang="en-US" dirty="0"/>
              <a:t>More GitHub – pushing, assignments, submissions. </a:t>
            </a:r>
          </a:p>
          <a:p>
            <a:pPr lvl="1"/>
            <a:r>
              <a:rPr lang="en-US" dirty="0"/>
              <a:t>Assignment 1 and test assignment intro. </a:t>
            </a:r>
          </a:p>
          <a:p>
            <a:pPr lvl="1"/>
            <a:r>
              <a:rPr lang="en-US" dirty="0"/>
              <a:t>Mo’ stats and code. </a:t>
            </a:r>
          </a:p>
        </p:txBody>
      </p:sp>
    </p:spTree>
    <p:extLst>
      <p:ext uri="{BB962C8B-B14F-4D97-AF65-F5344CB8AC3E}">
        <p14:creationId xmlns:p14="http://schemas.microsoft.com/office/powerpoint/2010/main" val="151507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23CD-BD89-9B75-B744-5DBAD39C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BC6A-EDBB-01A8-B17C-FB8A11BA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(the largest?) branch of AI – learning without direct instruction. </a:t>
            </a:r>
          </a:p>
          <a:p>
            <a:r>
              <a:rPr lang="en-US" dirty="0"/>
              <a:t>In machine learning we don’t tell the computer what to do. </a:t>
            </a:r>
          </a:p>
          <a:p>
            <a:pPr lvl="1"/>
            <a:r>
              <a:rPr lang="en-US" dirty="0"/>
              <a:t>We provide examples of what has happened. </a:t>
            </a:r>
          </a:p>
          <a:p>
            <a:pPr lvl="1"/>
            <a:r>
              <a:rPr lang="en-US" dirty="0"/>
              <a:t>The machine uses some math to determine a pattern of inputs-&gt;outputs. </a:t>
            </a:r>
          </a:p>
          <a:p>
            <a:pPr lvl="1"/>
            <a:r>
              <a:rPr lang="en-US" dirty="0"/>
              <a:t>When given a new example, the machine can predict the output. </a:t>
            </a:r>
          </a:p>
          <a:p>
            <a:r>
              <a:rPr lang="en-US" dirty="0"/>
              <a:t>For example, a loan – we have old paid/unpaid loans, we have info on applicant. </a:t>
            </a:r>
          </a:p>
          <a:p>
            <a:r>
              <a:rPr lang="en-US" dirty="0"/>
              <a:t>LLMs like ChatGPT are basically ‘next word’ predictors. </a:t>
            </a:r>
          </a:p>
          <a:p>
            <a:pPr lvl="1"/>
            <a:r>
              <a:rPr lang="en-US" dirty="0"/>
              <a:t>Input is text up to that point. </a:t>
            </a:r>
          </a:p>
          <a:p>
            <a:pPr lvl="1"/>
            <a:r>
              <a:rPr lang="en-US" dirty="0"/>
              <a:t>Output is the next ‘word’. </a:t>
            </a:r>
          </a:p>
          <a:p>
            <a:r>
              <a:rPr lang="en-US" dirty="0"/>
              <a:t>Machine learning models learn to predict based on past data, not direct instruction. </a:t>
            </a:r>
          </a:p>
        </p:txBody>
      </p:sp>
    </p:spTree>
    <p:extLst>
      <p:ext uri="{BB962C8B-B14F-4D97-AF65-F5344CB8AC3E}">
        <p14:creationId xmlns:p14="http://schemas.microsoft.com/office/powerpoint/2010/main" val="32968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1A70-D8F0-3308-25B8-345ADAED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A5CE-7457-603A-3A3B-B8CD3EFC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chine Learning vs AI: Differences, Uses, &amp; Benefits">
            <a:extLst>
              <a:ext uri="{FF2B5EF4-FFF2-40B4-BE49-F238E27FC236}">
                <a16:creationId xmlns:a16="http://schemas.microsoft.com/office/drawing/2014/main" id="{ED96D529-62E5-E905-4475-13175B06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0"/>
            <a:ext cx="8778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61F5-803D-E5B2-316F-ADCED37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Machine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342D-89C0-5671-D655-FDE97FFB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In ML our focus is on the ‘pipeline’ of data. </a:t>
            </a:r>
          </a:p>
          <a:p>
            <a:pPr lvl="1"/>
            <a:r>
              <a:rPr lang="en-US" dirty="0"/>
              <a:t>We need to provide the old examples to the machine to train. </a:t>
            </a:r>
          </a:p>
          <a:p>
            <a:r>
              <a:rPr lang="en-US" dirty="0"/>
              <a:t>We need to process the data to make it useful, that needs stats. </a:t>
            </a:r>
          </a:p>
          <a:p>
            <a:pPr lvl="1"/>
            <a:r>
              <a:rPr lang="en-US" dirty="0"/>
              <a:t>E.g. removing outliers. </a:t>
            </a:r>
          </a:p>
          <a:p>
            <a:r>
              <a:rPr lang="en-US" dirty="0"/>
              <a:t>We need to select the correct model for the machine to train. </a:t>
            </a:r>
          </a:p>
          <a:p>
            <a:pPr lvl="1"/>
            <a:r>
              <a:rPr lang="en-US" dirty="0"/>
              <a:t>Different models will perform differently, for </a:t>
            </a:r>
            <a:r>
              <a:rPr lang="en-US" dirty="0" err="1"/>
              <a:t>mathy</a:t>
            </a:r>
            <a:r>
              <a:rPr lang="en-US" dirty="0"/>
              <a:t> reasons. </a:t>
            </a:r>
          </a:p>
          <a:p>
            <a:r>
              <a:rPr lang="en-US" dirty="0"/>
              <a:t>We need to interpret the results and adjust things, again largely using stats. </a:t>
            </a:r>
          </a:p>
          <a:p>
            <a:r>
              <a:rPr lang="en-US" dirty="0"/>
              <a:t>To do ML we need stats to help guide us, not normally as a prerequisite. </a:t>
            </a:r>
          </a:p>
        </p:txBody>
      </p:sp>
    </p:spTree>
    <p:extLst>
      <p:ext uri="{BB962C8B-B14F-4D97-AF65-F5344CB8AC3E}">
        <p14:creationId xmlns:p14="http://schemas.microsoft.com/office/powerpoint/2010/main" val="8743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1D76-9FDD-E556-259F-80D2021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897F-EE3B-DC77-9006-26C80015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stats are those to describe data – mean, median, max,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We can also describe the ’shape’, or distribution, of data. </a:t>
            </a:r>
          </a:p>
          <a:p>
            <a:r>
              <a:rPr lang="en-US" dirty="0"/>
              <a:t>This helps us communicate with others, process data for ML, and interpret results. </a:t>
            </a:r>
          </a:p>
        </p:txBody>
      </p:sp>
    </p:spTree>
    <p:extLst>
      <p:ext uri="{BB962C8B-B14F-4D97-AF65-F5344CB8AC3E}">
        <p14:creationId xmlns:p14="http://schemas.microsoft.com/office/powerpoint/2010/main" val="39712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47754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r>
              <a:rPr lang="en-CA" dirty="0"/>
              <a:t>This entire area is called Inferential Statistics – using stats to create predictions. </a:t>
            </a:r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/>
            </a:br>
            <a:r>
              <a:rPr lang="en-US"/>
              <a:t>Stats </a:t>
            </a:r>
            <a:r>
              <a:rPr lang="en-US" dirty="0"/>
              <a:t>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1864195"/>
            <a:ext cx="6697980" cy="4287224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Would basketball shoes be different from ballerina shoes?</a:t>
            </a:r>
          </a:p>
          <a:p>
            <a:pPr lvl="1"/>
            <a:r>
              <a:rPr lang="en-CA" dirty="0"/>
              <a:t>More data -&gt; more fine grained projections. 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804519"/>
            <a:ext cx="10751819" cy="1049235"/>
          </a:xfrm>
        </p:spPr>
        <p:txBody>
          <a:bodyPr/>
          <a:lstStyle/>
          <a:p>
            <a:r>
              <a:rPr lang="en-CA" dirty="0"/>
              <a:t>Ok, Cool Bro,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2015732"/>
            <a:ext cx="10751819" cy="3836428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more of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  <p:pic>
        <p:nvPicPr>
          <p:cNvPr id="1026" name="Picture 2" descr="What Are Machine Learning Models? The Most Important ML Models to Know |  Splunk">
            <a:extLst>
              <a:ext uri="{FF2B5EF4-FFF2-40B4-BE49-F238E27FC236}">
                <a16:creationId xmlns:a16="http://schemas.microsoft.com/office/drawing/2014/main" id="{80FD5F74-B82B-2562-2A5D-BEEA30854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 b="9630"/>
          <a:stretch>
            <a:fillRect/>
          </a:stretch>
        </p:blipFill>
        <p:spPr bwMode="auto">
          <a:xfrm>
            <a:off x="6811616" y="5164968"/>
            <a:ext cx="5380383" cy="1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706751" cy="419972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 useful in society, things like ‘likelihood’ are a mystery </a:t>
            </a:r>
            <a:r>
              <a:rPr lang="en-CA"/>
              <a:t>to most.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 in ML,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465B-CB25-5833-DB72-B376622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ADD1-F74C-7F24-9077-44B956D4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05" y="1905582"/>
            <a:ext cx="10267805" cy="4216012"/>
          </a:xfrm>
        </p:spPr>
        <p:txBody>
          <a:bodyPr/>
          <a:lstStyle/>
          <a:p>
            <a:r>
              <a:rPr lang="en-US" dirty="0"/>
              <a:t>Statistics is the (sometimes invisible) foundation for the work of machine learning. </a:t>
            </a:r>
          </a:p>
          <a:p>
            <a:pPr lvl="1"/>
            <a:r>
              <a:rPr lang="en-US" dirty="0"/>
              <a:t>Understand and describe data. </a:t>
            </a:r>
          </a:p>
          <a:p>
            <a:pPr lvl="1"/>
            <a:r>
              <a:rPr lang="en-US" dirty="0"/>
              <a:t>Prepare and asses the usefulness of data to feed ML models. </a:t>
            </a:r>
          </a:p>
          <a:p>
            <a:pPr lvl="1"/>
            <a:r>
              <a:rPr lang="en-US" dirty="0"/>
              <a:t>Learn (some of) the theoretical underpinnings of ML models and processes. </a:t>
            </a:r>
          </a:p>
          <a:p>
            <a:pPr lvl="1"/>
            <a:r>
              <a:rPr lang="en-US" dirty="0"/>
              <a:t>Interpret results. </a:t>
            </a:r>
          </a:p>
          <a:p>
            <a:r>
              <a:rPr lang="en-US" dirty="0"/>
              <a:t>Coding – do more of it. </a:t>
            </a:r>
          </a:p>
          <a:p>
            <a:pPr lvl="1"/>
            <a:r>
              <a:rPr lang="en-US" dirty="0"/>
              <a:t>ML requires us to code, similarly how reporting requires us to write. </a:t>
            </a:r>
          </a:p>
          <a:p>
            <a:pPr lvl="1"/>
            <a:r>
              <a:rPr lang="en-US" dirty="0"/>
              <a:t>You don’t need to be an amazing programmer, but you do need to be competent. </a:t>
            </a:r>
          </a:p>
          <a:p>
            <a:pPr lvl="1"/>
            <a:r>
              <a:rPr lang="en-US" dirty="0"/>
              <a:t>Practice is by far the most important thing - try stuff. It will be somewhat frustrating, that’s normal.</a:t>
            </a:r>
          </a:p>
          <a:p>
            <a:pPr lvl="1"/>
            <a:r>
              <a:rPr lang="en-US" dirty="0"/>
              <a:t>Attempt to look up documentation or examples and adapt – that is what you’d do in reality. </a:t>
            </a:r>
          </a:p>
        </p:txBody>
      </p:sp>
    </p:spTree>
    <p:extLst>
      <p:ext uri="{BB962C8B-B14F-4D97-AF65-F5344CB8AC3E}">
        <p14:creationId xmlns:p14="http://schemas.microsoft.com/office/powerpoint/2010/main" val="339842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B61B-C7CF-A715-4CC8-CE0B1F8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ABE8-0C54-7140-C8C8-EFF62C76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587" y="1853754"/>
            <a:ext cx="6276413" cy="41997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GitHub is basically an online repository for code (version control). </a:t>
            </a:r>
          </a:p>
          <a:p>
            <a:pPr lvl="1"/>
            <a:r>
              <a:rPr lang="en-US" dirty="0"/>
              <a:t>Central repository, and can make copies that can be synched. </a:t>
            </a:r>
          </a:p>
          <a:p>
            <a:pPr lvl="1"/>
            <a:r>
              <a:rPr lang="en-US" dirty="0"/>
              <a:t>Copies can be developed on their own, or changes merged back with the central repository. </a:t>
            </a:r>
          </a:p>
          <a:p>
            <a:r>
              <a:rPr lang="en-US"/>
              <a:t>Most larger sw</a:t>
            </a:r>
            <a:r>
              <a:rPr lang="en-US" dirty="0"/>
              <a:t> is developed with this or similar. </a:t>
            </a:r>
          </a:p>
          <a:p>
            <a:r>
              <a:rPr lang="en-US" dirty="0"/>
              <a:t>Key function is keeping files in sync, while being edited:</a:t>
            </a:r>
          </a:p>
          <a:p>
            <a:pPr lvl="1"/>
            <a:r>
              <a:rPr lang="en-US" dirty="0"/>
              <a:t>Multiple editors can work on one program, and sync their changes together in a central repository. </a:t>
            </a:r>
          </a:p>
          <a:p>
            <a:r>
              <a:rPr lang="en-US" dirty="0"/>
              <a:t>Workbook repository:</a:t>
            </a:r>
          </a:p>
          <a:p>
            <a:pPr lvl="1"/>
            <a:r>
              <a:rPr lang="en-US" dirty="0"/>
              <a:t>I push updates, you pull them. </a:t>
            </a:r>
          </a:p>
          <a:p>
            <a:r>
              <a:rPr lang="en-US" dirty="0"/>
              <a:t>Your assignments/work:</a:t>
            </a:r>
          </a:p>
          <a:p>
            <a:pPr lvl="1"/>
            <a:r>
              <a:rPr lang="en-US" dirty="0"/>
              <a:t>You copy (fork) a repository, work on it, and push changes to your own version. </a:t>
            </a:r>
          </a:p>
        </p:txBody>
      </p:sp>
      <p:pic>
        <p:nvPicPr>
          <p:cNvPr id="2050" name="Picture 2" descr="Git, GitHub, &amp; Workflow Fundamentals - DEV Community">
            <a:extLst>
              <a:ext uri="{FF2B5EF4-FFF2-40B4-BE49-F238E27FC236}">
                <a16:creationId xmlns:a16="http://schemas.microsoft.com/office/drawing/2014/main" id="{DE655514-A8D3-52D9-CA1A-ED6809B8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915587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- 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DA9F-F72A-48C0-A57B-348BA710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Setup…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580E-5395-2FDE-FD14-3D54B968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There’s a link to Anaconda on Brightspace (or google Anaconda Data Science). </a:t>
            </a:r>
          </a:p>
          <a:p>
            <a:pPr lvl="1"/>
            <a:r>
              <a:rPr lang="en-US" dirty="0"/>
              <a:t>This will have most of the things that we need to install. </a:t>
            </a:r>
          </a:p>
          <a:p>
            <a:pPr lvl="1"/>
            <a:r>
              <a:rPr lang="en-US" dirty="0"/>
              <a:t>Details will/may vary depending on what you already have on your PC. </a:t>
            </a:r>
          </a:p>
          <a:p>
            <a:pPr lvl="1"/>
            <a:r>
              <a:rPr lang="en-US" dirty="0"/>
              <a:t>You might need to install ‘git’ or maybe vs code separately. </a:t>
            </a:r>
          </a:p>
          <a:p>
            <a:r>
              <a:rPr lang="en-US" dirty="0"/>
              <a:t>Create accounts – GitHub. </a:t>
            </a:r>
          </a:p>
          <a:p>
            <a:r>
              <a:rPr lang="en-US" dirty="0"/>
              <a:t>Basics of VS Code. </a:t>
            </a:r>
          </a:p>
          <a:p>
            <a:r>
              <a:rPr lang="en-US" dirty="0"/>
              <a:t>Pull copy of workbook repository – link on Brightspace. </a:t>
            </a:r>
          </a:p>
          <a:p>
            <a:r>
              <a:rPr lang="en-US" dirty="0"/>
              <a:t>A little practice in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9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47248" cy="4037749"/>
          </a:xfrm>
        </p:spPr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pPr lvl="1"/>
            <a:r>
              <a:rPr lang="en-US" dirty="0"/>
              <a:t>Describing data, relationships, probability, distributions…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  <a:p>
            <a:pPr lvl="1"/>
            <a:r>
              <a:rPr lang="en-US" dirty="0"/>
              <a:t>Stats is the foundation of machine learning – understand the theory. </a:t>
            </a:r>
          </a:p>
          <a:p>
            <a:pPr lvl="1"/>
            <a:r>
              <a:rPr lang="en-US" dirty="0"/>
              <a:t>Stats help inform model decision making and tuning. </a:t>
            </a:r>
          </a:p>
          <a:p>
            <a:pPr lvl="1"/>
            <a:r>
              <a:rPr lang="en-US" dirty="0"/>
              <a:t>Stats help us understand processing and preparing data. </a:t>
            </a:r>
          </a:p>
          <a:p>
            <a:r>
              <a:rPr lang="en-US" dirty="0"/>
              <a:t>In ML we don’t need to be stats experts to do it, but we do need stats to do well efficiently.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0861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statistics theory, some calculations.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determinative programming challenges.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180C-C25E-AFF5-C1E7-3DE2C8C3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a Bunch of Rules…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F5C9-A2E2-6A34-939B-54EEFE79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several new policies laid down last week. </a:t>
            </a:r>
          </a:p>
          <a:p>
            <a:pPr lvl="1"/>
            <a:r>
              <a:rPr lang="en-US" dirty="0"/>
              <a:t>Extensions and deferrals are banned without an accommodation plan or school exemption. </a:t>
            </a:r>
          </a:p>
          <a:p>
            <a:pPr lvl="1"/>
            <a:r>
              <a:rPr lang="en-US" dirty="0"/>
              <a:t>We aren’t allowed to record classes since that’s a modality change. </a:t>
            </a:r>
          </a:p>
          <a:p>
            <a:r>
              <a:rPr lang="en-US" dirty="0"/>
              <a:t>No AI usage for anything that is being evaluated/graded. </a:t>
            </a:r>
          </a:p>
          <a:p>
            <a:pPr lvl="1"/>
            <a:r>
              <a:rPr lang="en-US" dirty="0"/>
              <a:t>We’ll discuss this more, but I have to choose a fixed restriction and AI will make you dumb. </a:t>
            </a:r>
          </a:p>
          <a:p>
            <a:r>
              <a:rPr lang="en-US" dirty="0"/>
              <a:t>I have no idea why these more rigid rules exist, I don’t understand all of the logic, but I have new bosses and those are the rules. </a:t>
            </a:r>
          </a:p>
        </p:txBody>
      </p:sp>
    </p:spTree>
    <p:extLst>
      <p:ext uri="{BB962C8B-B14F-4D97-AF65-F5344CB8AC3E}">
        <p14:creationId xmlns:p14="http://schemas.microsoft.com/office/powerpoint/2010/main" val="280978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5046</TotalTime>
  <Words>1806</Words>
  <Application>Microsoft Macintosh PowerPoint</Application>
  <PresentationFormat>Widescreen</PresentationFormat>
  <Paragraphs>169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To get Started…</vt:lpstr>
      <vt:lpstr>Data 3450: Stats For Machine Learning in Python</vt:lpstr>
      <vt:lpstr>About me</vt:lpstr>
      <vt:lpstr>More about me</vt:lpstr>
      <vt:lpstr>About the Course</vt:lpstr>
      <vt:lpstr>Logistics</vt:lpstr>
      <vt:lpstr>Assignments and Grading</vt:lpstr>
      <vt:lpstr>We Got a Bunch of Rules…</vt:lpstr>
      <vt:lpstr>Basics of Statistics</vt:lpstr>
      <vt:lpstr>I’m here to learn cool AI Stuff, not Boring Stats. WTF? </vt:lpstr>
      <vt:lpstr>PowerPoint Presentation</vt:lpstr>
      <vt:lpstr>What is Machine Learning?</vt:lpstr>
      <vt:lpstr>PowerPoint Presentation</vt:lpstr>
      <vt:lpstr>How Do you Machine Learn?</vt:lpstr>
      <vt:lpstr>What is Statistics?</vt:lpstr>
      <vt:lpstr>Describing Data</vt:lpstr>
      <vt:lpstr>What is Probability?</vt:lpstr>
      <vt:lpstr>Statistics + Probability</vt:lpstr>
      <vt:lpstr>But How Does That Work?</vt:lpstr>
      <vt:lpstr>Stats and Probs to the Rescue</vt:lpstr>
      <vt:lpstr>Ok, Cool Bro, But I’m Still Waiting for the AI Part</vt:lpstr>
      <vt:lpstr>Still Not Seeing The Need for Stats?</vt:lpstr>
      <vt:lpstr>Conclusion</vt:lpstr>
      <vt:lpstr>GitHub Basics</vt:lpstr>
      <vt:lpstr>Setup - What do I need to Get and do?</vt:lpstr>
      <vt:lpstr>Let's get Setup…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28</cp:revision>
  <dcterms:created xsi:type="dcterms:W3CDTF">2021-01-23T18:18:21Z</dcterms:created>
  <dcterms:modified xsi:type="dcterms:W3CDTF">2025-09-05T16:42:32Z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2025-08-20T18:02:00Z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aa14aa5a-087c-4508-a54a-bdc24927626c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